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01" r:id="rId2"/>
    <p:sldMasterId id="2147483700" r:id="rId3"/>
    <p:sldMasterId id="2147483683" r:id="rId4"/>
    <p:sldMasterId id="2147483715" r:id="rId5"/>
  </p:sldMasterIdLst>
  <p:notesMasterIdLst>
    <p:notesMasterId r:id="rId10"/>
  </p:notesMasterIdLst>
  <p:sldIdLst>
    <p:sldId id="281" r:id="rId6"/>
    <p:sldId id="300" r:id="rId7"/>
    <p:sldId id="299" r:id="rId8"/>
    <p:sldId id="268" r:id="rId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81"/>
          </p14:sldIdLst>
        </p14:section>
        <p14:section name="章节页" id="{FD05EE94-C931-8C4B-83A2-004B32AA1207}">
          <p14:sldIdLst>
            <p14:sldId id="300"/>
            <p14:sldId id="299"/>
          </p14:sldIdLst>
        </p14:section>
        <p14:section name="结束页" id="{3F9D54A7-3BE2-2540-BB4C-DFE5509085F3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4" orient="horz" pos="411" userDrawn="1">
          <p15:clr>
            <a:srgbClr val="A4A3A4"/>
          </p15:clr>
        </p15:guide>
        <p15:guide id="5" pos="2880">
          <p15:clr>
            <a:srgbClr val="A4A3A4"/>
          </p15:clr>
        </p15:guide>
        <p15:guide id="6" orient="horz" pos="1620" userDrawn="1">
          <p15:clr>
            <a:srgbClr val="A4A3A4"/>
          </p15:clr>
        </p15:guide>
        <p15:guide id="7" orient="horz" pos="622" userDrawn="1">
          <p15:clr>
            <a:srgbClr val="A4A3A4"/>
          </p15:clr>
        </p15:guide>
        <p15:guide id="8" orient="horz" pos="2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  <a:srgbClr val="009999"/>
    <a:srgbClr val="E6ECEF"/>
    <a:srgbClr val="1D1D1B"/>
    <a:srgbClr val="EA002F"/>
    <a:srgbClr val="929292"/>
    <a:srgbClr val="000000"/>
    <a:srgbClr val="AE0D35"/>
    <a:srgbClr val="EB0028"/>
    <a:srgbClr val="EA0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63" autoAdjust="0"/>
    <p:restoredTop sz="96301" autoAdjust="0"/>
  </p:normalViewPr>
  <p:slideViewPr>
    <p:cSldViewPr snapToGrid="0" snapToObjects="1">
      <p:cViewPr>
        <p:scale>
          <a:sx n="150" d="100"/>
          <a:sy n="150" d="100"/>
        </p:scale>
        <p:origin x="462" y="-6"/>
      </p:cViewPr>
      <p:guideLst>
        <p:guide orient="horz" pos="411"/>
        <p:guide pos="2880"/>
        <p:guide orient="horz" pos="1620"/>
        <p:guide orient="horz" pos="622"/>
        <p:guide orient="horz" pos="2845"/>
      </p:guideLst>
    </p:cSldViewPr>
  </p:slideViewPr>
  <p:outlineViewPr>
    <p:cViewPr>
      <p:scale>
        <a:sx n="33" d="100"/>
        <a:sy n="33" d="100"/>
      </p:scale>
      <p:origin x="0" y="-32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79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7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54A70F78-6AC5-F84C-9CF3-8E56BBB3A9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7" y="-20538"/>
            <a:ext cx="9161582" cy="4084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6501" y="623388"/>
            <a:ext cx="4917935" cy="517691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0" i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9518" y="1413039"/>
            <a:ext cx="1594527" cy="8837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ts val="1520"/>
              </a:lnSpc>
              <a:buNone/>
              <a:defRPr sz="1100" b="0" i="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单击此处添加副标题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="" xmlns:a16="http://schemas.microsoft.com/office/drawing/2014/main" id="{2260597F-C131-2740-956D-F3824A53758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93727" y="4660772"/>
            <a:ext cx="1361767" cy="18184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75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13AF331D-3903-B946-BB2A-32E9EB41B8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633" y="1927602"/>
            <a:ext cx="508000" cy="508000"/>
          </a:xfrm>
          <a:prstGeom prst="rect">
            <a:avLst/>
          </a:prstGeom>
        </p:spPr>
      </p:pic>
      <p:pic>
        <p:nvPicPr>
          <p:cNvPr id="11" name="Picture 6">
            <a:extLst>
              <a:ext uri="{FF2B5EF4-FFF2-40B4-BE49-F238E27FC236}">
                <a16:creationId xmlns="" xmlns:a16="http://schemas.microsoft.com/office/drawing/2014/main" id="{14D9EB88-525C-8F4F-891B-6BC2448A8AD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441" y="4471363"/>
            <a:ext cx="1692350" cy="36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975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orient="horz" pos="25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11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6BF6F32-7521-8347-8A87-DF398754F7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" r="190" b="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1872418"/>
            <a:ext cx="9144000" cy="168498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440"/>
              </a:lnSpc>
              <a:spcBef>
                <a:spcPts val="0"/>
              </a:spcBef>
              <a:buNone/>
              <a:defRPr sz="1600" b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6548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102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67330E9-84D6-D848-ABB8-94CDC46F34D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0025" y="1234270"/>
            <a:ext cx="2601440" cy="79624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140"/>
              </a:lnSpc>
              <a:buNone/>
              <a:defRPr sz="95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A0A50F-B725-9F42-BF01-E5ABB7F93B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022" y="1104878"/>
            <a:ext cx="2928816" cy="17907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800" b="0"/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2A5F59A2-C058-FD49-9931-38DA015653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84721" y="2104604"/>
            <a:ext cx="2599254" cy="166807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ts val="848"/>
              </a:lnSpc>
              <a:defRPr sz="60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ts val="948"/>
              </a:lnSpc>
              <a:defRPr sz="600" baseline="0">
                <a:solidFill>
                  <a:srgbClr val="000000"/>
                </a:solidFill>
                <a:latin typeface="+mn-lt"/>
                <a:cs typeface="Arial" panose="020B0604020202020204" pitchFamily="34" charset="0"/>
              </a:defRPr>
            </a:lvl2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0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50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1D1D1B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4971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8168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8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14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7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51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987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81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610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729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8168" y="0"/>
            <a:ext cx="9152168" cy="514350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154" y="385918"/>
            <a:ext cx="804431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640"/>
              </a:lnSpc>
              <a:spcBef>
                <a:spcPts val="0"/>
              </a:spcBef>
              <a:buNone/>
              <a:defRPr sz="2400" baseline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</a:t>
            </a:r>
            <a:r>
              <a:rPr lang="zh-CN" altLang="en-US" dirty="0"/>
              <a:t>此处添加标题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90F8C169-724B-D241-A3D4-211D947A1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029" y="1365839"/>
            <a:ext cx="8058279" cy="3198411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1060"/>
              </a:lnSpc>
              <a:buFontTx/>
              <a:buNone/>
              <a:defRPr sz="1400" b="0" i="0" baseline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3C0FA09B-DE65-C346-B88F-A44AD87A0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614" y="4719130"/>
            <a:ext cx="324677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 baseline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3837181-38C6-AD4F-B8BA-B444770388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8">
            <a:extLst>
              <a:ext uri="{FF2B5EF4-FFF2-40B4-BE49-F238E27FC236}">
                <a16:creationId xmlns="" xmlns:a16="http://schemas.microsoft.com/office/drawing/2014/main" id="{A165049A-7693-0341-8E5F-981070F13F6D}"/>
              </a:ext>
            </a:extLst>
          </p:cNvPr>
          <p:cNvSpPr txBox="1"/>
          <p:nvPr userDrawn="1"/>
        </p:nvSpPr>
        <p:spPr>
          <a:xfrm>
            <a:off x="821279" y="4754361"/>
            <a:ext cx="109717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0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Huawei Confidential</a:t>
            </a:r>
          </a:p>
        </p:txBody>
      </p:sp>
      <p:pic>
        <p:nvPicPr>
          <p:cNvPr id="15" name="Picture 10">
            <a:extLst>
              <a:ext uri="{FF2B5EF4-FFF2-40B4-BE49-F238E27FC236}">
                <a16:creationId xmlns="" xmlns:a16="http://schemas.microsoft.com/office/drawing/2014/main" id="{2126AA77-8FA3-FE48-B15D-4A2B254BD1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836" y="4655895"/>
            <a:ext cx="1301652" cy="27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38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F0B62F9-2908-7544-892A-A2D752AFF65E}"/>
              </a:ext>
            </a:extLst>
          </p:cNvPr>
          <p:cNvSpPr txBox="1"/>
          <p:nvPr userDrawn="1"/>
        </p:nvSpPr>
        <p:spPr>
          <a:xfrm>
            <a:off x="578601" y="4637811"/>
            <a:ext cx="8572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1" baseline="0" dirty="0">
                <a:solidFill>
                  <a:srgbClr val="000000"/>
                </a:solidFill>
              </a:rPr>
              <a:t>HUAWEI.COM</a:t>
            </a:r>
          </a:p>
        </p:txBody>
      </p:sp>
    </p:spTree>
    <p:extLst>
      <p:ext uri="{BB962C8B-B14F-4D97-AF65-F5344CB8AC3E}">
        <p14:creationId xmlns:p14="http://schemas.microsoft.com/office/powerpoint/2010/main" val="1647407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422" userDrawn="1">
          <p15:clr>
            <a:srgbClr val="F26B43"/>
          </p15:clr>
        </p15:guide>
        <p15:guide id="4" pos="5329" userDrawn="1">
          <p15:clr>
            <a:srgbClr val="F26B43"/>
          </p15:clr>
        </p15:guide>
        <p15:guide id="5" orient="horz" pos="30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25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14" r:id="rId2"/>
    <p:sldLayoutId id="2147483705" r:id="rId3"/>
    <p:sldLayoutId id="2147483713" r:id="rId4"/>
    <p:sldLayoutId id="2147483707" r:id="rId5"/>
    <p:sldLayoutId id="2147483708" r:id="rId6"/>
    <p:sldLayoutId id="2147483710" r:id="rId7"/>
    <p:sldLayoutId id="2147483711" r:id="rId8"/>
    <p:sldLayoutId id="2147483712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343">
          <p15:clr>
            <a:srgbClr val="F26B43"/>
          </p15:clr>
        </p15:guide>
        <p15:guide id="4" pos="5417">
          <p15:clr>
            <a:srgbClr val="F26B43"/>
          </p15:clr>
        </p15:guide>
        <p15:guide id="5" orient="horz" pos="307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417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orient="horz" pos="307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B61A14E-2E52-384E-B088-7C293856A7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507" y="3936452"/>
            <a:ext cx="1411200" cy="302400"/>
          </a:xfrm>
          <a:prstGeom prst="rect">
            <a:avLst/>
          </a:prstGeom>
        </p:spPr>
      </p:pic>
      <p:sp>
        <p:nvSpPr>
          <p:cNvPr id="5" name="Subtitle 6">
            <a:extLst>
              <a:ext uri="{FF2B5EF4-FFF2-40B4-BE49-F238E27FC236}">
                <a16:creationId xmlns="" xmlns:a16="http://schemas.microsoft.com/office/drawing/2014/main" id="{A240AB14-6A66-614A-9419-A18188557428}"/>
              </a:ext>
            </a:extLst>
          </p:cNvPr>
          <p:cNvSpPr txBox="1">
            <a:spLocks/>
          </p:cNvSpPr>
          <p:nvPr userDrawn="1"/>
        </p:nvSpPr>
        <p:spPr>
          <a:xfrm>
            <a:off x="5988116" y="1223885"/>
            <a:ext cx="2607257" cy="3107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140"/>
              </a:lnSpc>
              <a:spcBef>
                <a:spcPts val="0"/>
              </a:spcBef>
            </a:pPr>
            <a:r>
              <a:rPr kumimoji="1" lang="zh-CN" altLang="en-US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把数字世界带入每个人、每个家庭、</a:t>
            </a:r>
            <a:r>
              <a:rPr kumimoji="1" lang="en-US" altLang="zh-CN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kumimoji="1" lang="en-US" altLang="zh-CN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950" smtClean="0">
                <a:solidFill>
                  <a:srgbClr val="1D1D1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每个组织，构建万物互联的智能世界。</a:t>
            </a:r>
            <a:endParaRPr kumimoji="1" lang="zh-CN" altLang="en-US" sz="950" dirty="0">
              <a:solidFill>
                <a:srgbClr val="1D1D1B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Title 4">
            <a:extLst>
              <a:ext uri="{FF2B5EF4-FFF2-40B4-BE49-F238E27FC236}">
                <a16:creationId xmlns="" xmlns:a16="http://schemas.microsoft.com/office/drawing/2014/main" id="{65C25D8A-87A0-A246-B34B-A8B927841C8F}"/>
              </a:ext>
            </a:extLst>
          </p:cNvPr>
          <p:cNvSpPr txBox="1">
            <a:spLocks/>
          </p:cNvSpPr>
          <p:nvPr userDrawn="1"/>
        </p:nvSpPr>
        <p:spPr>
          <a:xfrm>
            <a:off x="457022" y="1104878"/>
            <a:ext cx="2928816" cy="17907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kern="1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smtClean="0">
                <a:solidFill>
                  <a:srgbClr val="929292"/>
                </a:solidFill>
                <a:latin typeface="Arial" panose="020B0604020202020204" pitchFamily="34" charset="0"/>
              </a:rPr>
              <a:t>Thank you.</a:t>
            </a:r>
            <a:endParaRPr lang="en-US" dirty="0">
              <a:solidFill>
                <a:srgbClr val="929292"/>
              </a:solidFill>
              <a:latin typeface="Arial" panose="020B0604020202020204" pitchFamily="3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="" xmlns:a16="http://schemas.microsoft.com/office/drawing/2014/main" id="{4A7C7821-D87F-714F-802E-8487A2819343}"/>
              </a:ext>
            </a:extLst>
          </p:cNvPr>
          <p:cNvSpPr txBox="1">
            <a:spLocks/>
          </p:cNvSpPr>
          <p:nvPr userDrawn="1"/>
        </p:nvSpPr>
        <p:spPr>
          <a:xfrm>
            <a:off x="5982179" y="2096218"/>
            <a:ext cx="2417931" cy="15224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820"/>
              </a:lnSpc>
            </a:pPr>
            <a: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  <a:t>Copyright©2018 Huawei Technologies Co., Ltd.</a:t>
            </a:r>
            <a:b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600" b="1" smtClean="0">
                <a:solidFill>
                  <a:srgbClr val="1D1D1B"/>
                </a:solidFill>
                <a:latin typeface="+mj-lt"/>
              </a:rPr>
              <a:t>All Rights Reserved.</a:t>
            </a:r>
            <a:r>
              <a:rPr kumimoji="1" lang="en-US" altLang="zh-CN" sz="600" smtClean="0">
                <a:solidFill>
                  <a:srgbClr val="1D1D1B"/>
                </a:solidFill>
              </a:rPr>
              <a:t/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  <a:latin typeface="+mj-lt"/>
              </a:rPr>
              <a:t/>
            </a:r>
            <a:br>
              <a:rPr kumimoji="1" lang="en-US" altLang="zh-CN" sz="600" smtClean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 information in this document may contain predictive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statements including, without limitation, statements regarding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 future financial and operating results, future product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portfolio, new technology, etc. There are a number of factors that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could cause actual results and developments to differ materially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from those expressed or implied in the predictive statements.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Therefore, such information is provided for reference purpose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only and constitutes neither an offer nor an acceptance. Huawei </a:t>
            </a:r>
            <a:br>
              <a:rPr kumimoji="1" lang="en-US" altLang="zh-CN" sz="600" smtClean="0">
                <a:solidFill>
                  <a:srgbClr val="1D1D1B"/>
                </a:solidFill>
              </a:rPr>
            </a:br>
            <a:r>
              <a:rPr kumimoji="1" lang="en-US" altLang="zh-CN" sz="600" smtClean="0">
                <a:solidFill>
                  <a:srgbClr val="1D1D1B"/>
                </a:solidFill>
              </a:rPr>
              <a:t>may change the information at any time without notice. </a:t>
            </a:r>
          </a:p>
          <a:p>
            <a:pPr>
              <a:lnSpc>
                <a:spcPts val="820"/>
              </a:lnSpc>
            </a:pPr>
            <a:r>
              <a:rPr kumimoji="1" lang="en-US" altLang="zh-CN" sz="600" smtClean="0">
                <a:solidFill>
                  <a:srgbClr val="1D1D1B"/>
                </a:solidFill>
              </a:rPr>
              <a:t>Huawei Confidential</a:t>
            </a:r>
          </a:p>
          <a:p>
            <a:pPr>
              <a:lnSpc>
                <a:spcPts val="820"/>
              </a:lnSpc>
            </a:pPr>
            <a:endParaRPr kumimoji="1" lang="zh-CN" altLang="en-US" sz="600" dirty="0">
              <a:solidFill>
                <a:srgbClr val="1D1D1B"/>
              </a:solidFill>
            </a:endParaRPr>
          </a:p>
        </p:txBody>
      </p:sp>
      <p:sp>
        <p:nvSpPr>
          <p:cNvPr id="8" name="Subtitle 6">
            <a:extLst>
              <a:ext uri="{FF2B5EF4-FFF2-40B4-BE49-F238E27FC236}">
                <a16:creationId xmlns="" xmlns:a16="http://schemas.microsoft.com/office/drawing/2014/main" id="{407036ED-77EF-614F-90A0-912061623C9C}"/>
              </a:ext>
            </a:extLst>
          </p:cNvPr>
          <p:cNvSpPr txBox="1">
            <a:spLocks/>
          </p:cNvSpPr>
          <p:nvPr userDrawn="1"/>
        </p:nvSpPr>
        <p:spPr>
          <a:xfrm>
            <a:off x="5980917" y="1561499"/>
            <a:ext cx="2610355" cy="43710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996"/>
              </a:lnSpc>
            </a:pP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Bring digital to every person, home, and </a:t>
            </a:r>
            <a:b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intelligent world.</a:t>
            </a:r>
            <a:endParaRPr kumimoji="1" lang="zh-CN" altLang="en-US" sz="85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0" kern="1200">
          <a:solidFill>
            <a:srgbClr val="000000"/>
          </a:solidFill>
          <a:latin typeface="Microsoft YaHei" panose="020B0503020204020204" pitchFamily="34" charset="-122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400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343" userDrawn="1">
          <p15:clr>
            <a:srgbClr val="F26B43"/>
          </p15:clr>
        </p15:guide>
        <p15:guide id="4" pos="5410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454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343">
          <p15:clr>
            <a:srgbClr val="F26B43"/>
          </p15:clr>
        </p15:guide>
        <p15:guide id="4" pos="5417">
          <p15:clr>
            <a:srgbClr val="F26B43"/>
          </p15:clr>
        </p15:guide>
        <p15:guide id="5" orient="horz" pos="307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1">
            <a:extLst>
              <a:ext uri="{FF2B5EF4-FFF2-40B4-BE49-F238E27FC236}">
                <a16:creationId xmlns="" xmlns:a16="http://schemas.microsoft.com/office/drawing/2014/main" id="{7D82C0F9-EB17-2C49-AE41-F48E96AC61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93727" y="4645904"/>
            <a:ext cx="1361767" cy="181849"/>
          </a:xfrm>
        </p:spPr>
        <p:txBody>
          <a:bodyPr/>
          <a:lstStyle/>
          <a:p>
            <a:r>
              <a:rPr kumimoji="1" lang="en-US" altLang="zh-CN" dirty="0"/>
              <a:t>Security Level:</a:t>
            </a:r>
            <a:endParaRPr lang="en-US" dirty="0"/>
          </a:p>
          <a:p>
            <a:endParaRPr 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63917" y="997433"/>
            <a:ext cx="6043642" cy="481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hangingPunct="0">
              <a:lnSpc>
                <a:spcPct val="114000"/>
              </a:lnSpc>
              <a:defRPr/>
            </a:pPr>
            <a:r>
              <a:rPr lang="en-US" altLang="zh-CN" sz="2400" dirty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Day 19 </a:t>
            </a:r>
            <a:r>
              <a:rPr lang="zh-CN" altLang="en-US" sz="2400" dirty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基于</a:t>
            </a:r>
            <a:r>
              <a:rPr lang="en-US" altLang="zh-CN" sz="2400" dirty="0" err="1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containerOps</a:t>
            </a:r>
            <a:r>
              <a:rPr lang="zh-CN" altLang="en-US" sz="2400" dirty="0">
                <a:solidFill>
                  <a:srgbClr val="1D1D1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rPr>
              <a:t>进行容器化交付</a:t>
            </a:r>
            <a:endParaRPr lang="en-US" altLang="zh-CN" sz="2400" kern="0" dirty="0" smtClean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509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3837181-38C6-AD4F-B8BA-B444770388B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el 1"/>
          <p:cNvSpPr txBox="1">
            <a:spLocks noGrp="1"/>
          </p:cNvSpPr>
          <p:nvPr>
            <p:ph type="subTitle" idx="1"/>
          </p:nvPr>
        </p:nvSpPr>
        <p:spPr>
          <a:xfrm>
            <a:off x="547688" y="385763"/>
            <a:ext cx="8043862" cy="73501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基于镜像交付流水线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部署坦克大战</a:t>
            </a:r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188052" y="1868846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代码获取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>
          <a:xfrm>
            <a:off x="4018976" y="1868846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镜像构建</a:t>
            </a:r>
            <a:endParaRPr lang="en-US" dirty="0"/>
          </a:p>
        </p:txBody>
      </p:sp>
      <p:sp>
        <p:nvSpPr>
          <p:cNvPr id="8" name="椭圆 7"/>
          <p:cNvSpPr/>
          <p:nvPr/>
        </p:nvSpPr>
        <p:spPr>
          <a:xfrm>
            <a:off x="6775525" y="1868846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镜像部署</a:t>
            </a:r>
            <a:endParaRPr lang="en-US" dirty="0"/>
          </a:p>
        </p:txBody>
      </p:sp>
      <p:sp>
        <p:nvSpPr>
          <p:cNvPr id="11" name="虚尾箭头 10"/>
          <p:cNvSpPr/>
          <p:nvPr/>
        </p:nvSpPr>
        <p:spPr>
          <a:xfrm>
            <a:off x="2476222" y="2175872"/>
            <a:ext cx="1134657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虚尾箭头 12"/>
          <p:cNvSpPr/>
          <p:nvPr/>
        </p:nvSpPr>
        <p:spPr>
          <a:xfrm>
            <a:off x="5367059" y="2175872"/>
            <a:ext cx="1134657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2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456223" y="141977"/>
            <a:ext cx="7934155" cy="624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zh-CN"/>
            </a:defPPr>
            <a:lvl1pPr marL="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72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444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9166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888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610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8332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8053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775" algn="l" defTabSz="1219444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基于镜像交付流水线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de-DE" altLang="zh-CN" b="1" dirty="0" err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505552" y="1386617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代码获取</a:t>
            </a:r>
            <a:endParaRPr lang="en-US" dirty="0"/>
          </a:p>
        </p:txBody>
      </p:sp>
      <p:sp>
        <p:nvSpPr>
          <p:cNvPr id="38" name="椭圆 37"/>
          <p:cNvSpPr/>
          <p:nvPr/>
        </p:nvSpPr>
        <p:spPr>
          <a:xfrm>
            <a:off x="5230534" y="1386617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应用镜像构建</a:t>
            </a:r>
            <a:endParaRPr lang="en-US" dirty="0"/>
          </a:p>
        </p:txBody>
      </p:sp>
      <p:sp>
        <p:nvSpPr>
          <p:cNvPr id="39" name="椭圆 38"/>
          <p:cNvSpPr/>
          <p:nvPr/>
        </p:nvSpPr>
        <p:spPr>
          <a:xfrm>
            <a:off x="7093025" y="1386617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应用镜像部署</a:t>
            </a:r>
            <a:endParaRPr lang="en-US" dirty="0"/>
          </a:p>
        </p:txBody>
      </p:sp>
      <p:sp>
        <p:nvSpPr>
          <p:cNvPr id="40" name="虚尾箭头 39"/>
          <p:cNvSpPr/>
          <p:nvPr/>
        </p:nvSpPr>
        <p:spPr>
          <a:xfrm>
            <a:off x="2411461" y="1683631"/>
            <a:ext cx="864000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虚尾箭头 40"/>
          <p:cNvSpPr/>
          <p:nvPr/>
        </p:nvSpPr>
        <p:spPr>
          <a:xfrm>
            <a:off x="6136443" y="1683631"/>
            <a:ext cx="864000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椭圆 41"/>
          <p:cNvSpPr/>
          <p:nvPr/>
        </p:nvSpPr>
        <p:spPr>
          <a:xfrm>
            <a:off x="1505551" y="3362581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/>
              <a:t>代码获取</a:t>
            </a:r>
            <a:endParaRPr lang="en-US" dirty="0"/>
          </a:p>
        </p:txBody>
      </p:sp>
      <p:sp>
        <p:nvSpPr>
          <p:cNvPr id="43" name="椭圆 42"/>
          <p:cNvSpPr/>
          <p:nvPr/>
        </p:nvSpPr>
        <p:spPr>
          <a:xfrm>
            <a:off x="4299287" y="3362581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err="1" smtClean="0"/>
              <a:t>mysql</a:t>
            </a:r>
            <a:r>
              <a:rPr lang="zh-CN" altLang="en-US" dirty="0" smtClean="0"/>
              <a:t>镜像构建</a:t>
            </a:r>
            <a:endParaRPr lang="en-US" dirty="0"/>
          </a:p>
        </p:txBody>
      </p:sp>
      <p:sp>
        <p:nvSpPr>
          <p:cNvPr id="44" name="椭圆 43"/>
          <p:cNvSpPr/>
          <p:nvPr/>
        </p:nvSpPr>
        <p:spPr>
          <a:xfrm>
            <a:off x="7093025" y="3362581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err="1" smtClean="0"/>
              <a:t>mysql</a:t>
            </a:r>
            <a:r>
              <a:rPr lang="zh-CN" altLang="en-US" dirty="0" smtClean="0"/>
              <a:t>镜像部署</a:t>
            </a:r>
            <a:endParaRPr lang="en-US" dirty="0"/>
          </a:p>
        </p:txBody>
      </p:sp>
      <p:sp>
        <p:nvSpPr>
          <p:cNvPr id="45" name="虚尾箭头 44"/>
          <p:cNvSpPr/>
          <p:nvPr/>
        </p:nvSpPr>
        <p:spPr>
          <a:xfrm>
            <a:off x="2741754" y="3659595"/>
            <a:ext cx="1134657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虚尾箭头 45"/>
          <p:cNvSpPr/>
          <p:nvPr/>
        </p:nvSpPr>
        <p:spPr>
          <a:xfrm>
            <a:off x="5535490" y="3659595"/>
            <a:ext cx="1134657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368210" y="1465588"/>
            <a:ext cx="615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应用软件部署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68210" y="3459488"/>
            <a:ext cx="615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</a:t>
            </a:r>
            <a:endParaRPr lang="en-US" altLang="zh-CN" sz="1200" dirty="0" smtClean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部署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3368043" y="1386617"/>
            <a:ext cx="813327" cy="79426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/>
              <a:t>应用</a:t>
            </a:r>
            <a:r>
              <a:rPr lang="zh-CN" altLang="en-US" dirty="0" smtClean="0"/>
              <a:t>代码编译</a:t>
            </a:r>
            <a:endParaRPr lang="en-US" dirty="0"/>
          </a:p>
        </p:txBody>
      </p:sp>
      <p:sp>
        <p:nvSpPr>
          <p:cNvPr id="52" name="虚尾箭头 51"/>
          <p:cNvSpPr/>
          <p:nvPr/>
        </p:nvSpPr>
        <p:spPr>
          <a:xfrm>
            <a:off x="4273952" y="1683631"/>
            <a:ext cx="864000" cy="200233"/>
          </a:xfrm>
          <a:prstGeom prst="stripedRightArrow">
            <a:avLst>
              <a:gd name="adj1" fmla="val 50000"/>
              <a:gd name="adj2" fmla="val 132058"/>
            </a:avLst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直接箭头连接符 8"/>
          <p:cNvCxnSpPr>
            <a:stCxn id="39" idx="4"/>
            <a:endCxn id="44" idx="0"/>
          </p:cNvCxnSpPr>
          <p:nvPr/>
        </p:nvCxnSpPr>
        <p:spPr>
          <a:xfrm>
            <a:off x="7499689" y="2180877"/>
            <a:ext cx="0" cy="11817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039146" y="2568321"/>
            <a:ext cx="9210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dirty="0" err="1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mysql</a:t>
            </a:r>
            <a:r>
              <a:rPr lang="en-US" sz="12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-svc</a:t>
            </a:r>
            <a:endParaRPr 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753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322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 2">
      <a:dk1>
        <a:srgbClr val="AE0D35"/>
      </a:dk1>
      <a:lt1>
        <a:srgbClr val="EA0028"/>
      </a:lt1>
      <a:dk2>
        <a:srgbClr val="E5005E"/>
      </a:dk2>
      <a:lt2>
        <a:srgbClr val="F4A000"/>
      </a:lt2>
      <a:accent1>
        <a:srgbClr val="FBE500"/>
      </a:accent1>
      <a:accent2>
        <a:srgbClr val="232323"/>
      </a:accent2>
      <a:accent3>
        <a:srgbClr val="666666"/>
      </a:accent3>
      <a:accent4>
        <a:srgbClr val="919191"/>
      </a:accent4>
      <a:accent5>
        <a:srgbClr val="C4C4C4"/>
      </a:accent5>
      <a:accent6>
        <a:srgbClr val="C4C4C4"/>
      </a:accent6>
      <a:hlink>
        <a:srgbClr val="EBE2DA"/>
      </a:hlink>
      <a:folHlink>
        <a:srgbClr val="F0F8F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>
            <a:solidFill>
              <a:srgbClr val="1D1D1B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200" dirty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HW">
      <a:dk1>
        <a:srgbClr val="CF202F"/>
      </a:dk1>
      <a:lt1>
        <a:srgbClr val="F7991C"/>
      </a:lt1>
      <a:dk2>
        <a:srgbClr val="EC1567"/>
      </a:dk2>
      <a:lt2>
        <a:srgbClr val="AB1C3E"/>
      </a:lt2>
      <a:accent1>
        <a:srgbClr val="63322F"/>
      </a:accent1>
      <a:accent2>
        <a:srgbClr val="FBE109"/>
      </a:accent2>
      <a:accent3>
        <a:srgbClr val="F47F74"/>
      </a:accent3>
      <a:accent4>
        <a:srgbClr val="7BCCBE"/>
      </a:accent4>
      <a:accent5>
        <a:srgbClr val="83C886"/>
      </a:accent5>
      <a:accent6>
        <a:srgbClr val="FFF7DA"/>
      </a:accent6>
      <a:hlink>
        <a:srgbClr val="EBE2DA"/>
      </a:hlink>
      <a:folHlink>
        <a:srgbClr val="F0F8F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200" dirty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19511</TotalTime>
  <Words>58</Words>
  <Application>Microsoft Office PowerPoint</Application>
  <PresentationFormat>全屏显示(16:9)</PresentationFormat>
  <Paragraphs>21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等线</vt:lpstr>
      <vt:lpstr>黑体</vt:lpstr>
      <vt:lpstr>Microsoft YaHei</vt:lpstr>
      <vt:lpstr>Microsoft YaHei</vt:lpstr>
      <vt:lpstr>Arial</vt:lpstr>
      <vt:lpstr>Calibri</vt:lpstr>
      <vt:lpstr>Office Theme</vt:lpstr>
      <vt:lpstr>5_Custom Design</vt:lpstr>
      <vt:lpstr>4_Custom Design</vt:lpstr>
      <vt:lpstr>2_Custom Design</vt:lpstr>
      <vt:lpstr>6_Custom Design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Maojie (Jie, PaaS)</cp:lastModifiedBy>
  <cp:revision>630</cp:revision>
  <dcterms:created xsi:type="dcterms:W3CDTF">2018-06-21T13:34:14Z</dcterms:created>
  <dcterms:modified xsi:type="dcterms:W3CDTF">2018-11-08T07:59:26Z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(3)53sMRDAZnElcrfTKMBPuje0HLrHOuoOfyNP7bl/lETETlnTHC2aUoYbZU9a6oAFxoPQPEP3E
2FqFdA21FMVAr5xtdsL/KXHRwZZdknNzLooBoHHh2yYwB+BTEfdnSxVpSw4q1/oE/Ku6NQ1D
kMMj0PUb2HbWurDtuqZ3Al9taqD9EsyPnUzXhGGqYKe8X4/9YEmvvdl5QfFsr0UpW1vjrcZP
EgBuRnP6j5VF0TiBHm</vt:lpwstr>
  </property>
  <property fmtid="{D5CDD505-2E9C-101B-9397-08002B2CF9AE}" pid="3" name="_2015_ms_pID_7253431">
    <vt:lpwstr>f5nee0L+/K0VHieJSP3ScX+3NJLK+A7BMg+/ttrb1IPgcwOV5yukKC
JCXvTQE66w2yjlixMBGe5DMjofI+3xm2SkrOjdNaiuBmk5TatewZUysHrBk78EBCO5kY8BGu
jlXDUaOO3yKn7xkW7vhgio/V3ClDJJT4ccA4bZUVlc8sM5dfnNK0nIr1VHiNpFau9ABMdqFl
gLvIHuvjb548ThxB582dmn8Lf5Wa78reOj9R</vt:lpwstr>
  </property>
  <property fmtid="{D5CDD505-2E9C-101B-9397-08002B2CF9AE}" pid="4" name="_2015_ms_pID_7253432">
    <vt:lpwstr>FKwfowIdvUsNIrV1u/Pxu+w=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1540966159</vt:lpwstr>
  </property>
</Properties>
</file>

<file path=docProps/thumbnail.jpeg>
</file>